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comments/comment1.xml" ContentType="application/vnd.openxmlformats-officedocument.presentationml.comment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256" r:id="rId2"/>
    <p:sldId id="341" r:id="rId3"/>
    <p:sldId id="278" r:id="rId4"/>
    <p:sldId id="279" r:id="rId5"/>
    <p:sldId id="280" r:id="rId6"/>
    <p:sldId id="281" r:id="rId7"/>
    <p:sldId id="339" r:id="rId8"/>
    <p:sldId id="340" r:id="rId9"/>
    <p:sldId id="276" r:id="rId10"/>
    <p:sldId id="277" r:id="rId11"/>
    <p:sldId id="282" r:id="rId12"/>
    <p:sldId id="283" r:id="rId13"/>
    <p:sldId id="284" r:id="rId14"/>
    <p:sldId id="334" r:id="rId15"/>
    <p:sldId id="335" r:id="rId16"/>
    <p:sldId id="285" r:id="rId17"/>
    <p:sldId id="287" r:id="rId18"/>
    <p:sldId id="286" r:id="rId19"/>
    <p:sldId id="291" r:id="rId20"/>
    <p:sldId id="292" r:id="rId21"/>
    <p:sldId id="293" r:id="rId22"/>
    <p:sldId id="294" r:id="rId23"/>
    <p:sldId id="295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36" r:id="rId39"/>
    <p:sldId id="337" r:id="rId40"/>
    <p:sldId id="338" r:id="rId41"/>
    <p:sldId id="326" r:id="rId42"/>
    <p:sldId id="297" r:id="rId43"/>
    <p:sldId id="323" r:id="rId44"/>
    <p:sldId id="324" r:id="rId45"/>
    <p:sldId id="325" r:id="rId46"/>
    <p:sldId id="327" r:id="rId47"/>
    <p:sldId id="328" r:id="rId48"/>
    <p:sldId id="329" r:id="rId49"/>
    <p:sldId id="33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31" r:id="rId59"/>
    <p:sldId id="332" r:id="rId60"/>
    <p:sldId id="333" r:id="rId61"/>
    <p:sldId id="342" r:id="rId62"/>
    <p:sldId id="343" r:id="rId63"/>
    <p:sldId id="344" r:id="rId64"/>
    <p:sldId id="345" r:id="rId65"/>
    <p:sldId id="346" r:id="rId66"/>
    <p:sldId id="347" r:id="rId67"/>
    <p:sldId id="288" r:id="rId68"/>
    <p:sldId id="289" r:id="rId69"/>
    <p:sldId id="290" r:id="rId70"/>
    <p:sldId id="257" r:id="rId71"/>
    <p:sldId id="272" r:id="rId72"/>
    <p:sldId id="258" r:id="rId73"/>
    <p:sldId id="348" r:id="rId74"/>
    <p:sldId id="349" r:id="rId75"/>
    <p:sldId id="350" r:id="rId76"/>
    <p:sldId id="351" r:id="rId77"/>
    <p:sldId id="352" r:id="rId78"/>
    <p:sldId id="273" r:id="rId79"/>
    <p:sldId id="353" r:id="rId80"/>
    <p:sldId id="274" r:id="rId81"/>
    <p:sldId id="354" r:id="rId82"/>
    <p:sldId id="355" r:id="rId83"/>
    <p:sldId id="300" r:id="rId84"/>
    <p:sldId id="356" r:id="rId85"/>
    <p:sldId id="357" r:id="rId86"/>
    <p:sldId id="358" r:id="rId87"/>
    <p:sldId id="359" r:id="rId88"/>
    <p:sldId id="299" r:id="rId89"/>
    <p:sldId id="296" r:id="rId90"/>
    <p:sldId id="298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275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389" r:id="rId122"/>
    <p:sldId id="390" r:id="rId123"/>
    <p:sldId id="391" r:id="rId124"/>
    <p:sldId id="392" r:id="rId125"/>
    <p:sldId id="393" r:id="rId126"/>
    <p:sldId id="394" r:id="rId127"/>
    <p:sldId id="395" r:id="rId128"/>
    <p:sldId id="396" r:id="rId1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" initials="T" lastIdx="2" clrIdx="0">
    <p:extLst>
      <p:ext uri="{19B8F6BF-5375-455C-9EA6-DF929625EA0E}">
        <p15:presenceInfo xmlns:p15="http://schemas.microsoft.com/office/powerpoint/2012/main" userId="T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9T14:37:08.723" idx="2">
    <p:pos x="10" y="10"/>
    <p:text>현재 코로나로 인해 여행업계가 침체기를 맞았는데 추후 코로나가 끝나고 난 뒤에 여행업계가 활발해지면 여행사이트 제작 경험이 있는 인재가 필요하지 않을까 하여 관련한 기능들을 구현해봤습니다.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91BA8-C95E-4754-AF54-49944D8E9DE3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1ABC7-CB94-458B-BECE-14A35323CC9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550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C889B-4377-4C76-ADD2-92F2AC37C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013C0-E996-4592-A9F8-A03355286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C761C-3487-48D4-AF85-32E27F29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3829A-BB89-44DF-9452-595775EF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DE8D4-5052-41C6-B000-CC93E76A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2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925D8-7A21-44D8-888F-E74ADA46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51DA1-98A6-4CDE-912B-76748778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F3932-71B7-4214-BF2B-589649FC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A141B-7C11-4B3D-A2CC-C47F0633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894030-3830-4DD6-BE43-80D8AE0D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7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E41A01-30B5-4A35-A9B5-6B4BECE77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9A6413-8609-45CA-B12C-169229D1A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8A419-9F64-4334-AD41-7F0AAB96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EDD20-CCE2-41BD-AEEC-9705ED83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AA75A0-390D-4C04-AFE7-CE18F376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34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A4E33-CD93-4A51-BE75-B1ACE409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C11DC-5254-4143-886A-6A788E9B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8AEA1-1714-426B-A719-86222268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D85B5-1411-42C3-ADE9-7B3B6591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EA868-28DE-4151-BF63-325E784D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7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C3618-F2CE-4E1B-85D9-251C287A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A1682-305D-47E6-9AC3-1C2F5FDF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6CA68-41B3-4696-8052-62D9213A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F827C-3601-4C19-8474-3CB5BB66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7D27C-2784-4D21-8C6F-DF97AA4A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0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C76A6-FCB8-4112-8E56-03B3A871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F49E5-90B0-4094-8BAA-3D6E2E2F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FFA64-6D18-4C9C-B476-EFFFE0F17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501FB-B774-403C-A891-95CDE7A2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665C20-5F5A-4BB1-9B5D-1E27BBA2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C45668-FB46-4DB4-A0F5-D3D6323C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0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4BF50-D259-4DDE-A056-0E4700FA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6F104-A330-4285-A2F2-88DE5C395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A85C2-8447-43B4-8B2F-BE0CFD892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AF759-3A18-44DF-A5AE-3A258033A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0F6605-6FFF-4A46-9EA8-A15F54D86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2C2458-5CA8-4B03-9553-5FBE2237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8447B6-864A-4724-B77F-A0685027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A9805D-A228-4C1F-B323-81CFF1CE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64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F7BA9-AE6E-4C90-82B7-1EE71AB8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E68A79-B2F3-4637-B149-FB75F31D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1E356A-3CD2-4252-A049-A7918B57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EDA795-3B24-4262-B02F-482F6737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6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7CAEA4-FAED-41CE-B694-90060C74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EFA79D-D1B7-4863-B503-419FEF1C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77B24-FD35-4D48-A957-F3791BEE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6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EF3F5-AAF0-41E3-A9E7-250C7B63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E8583-B9B2-4A31-8739-45CBDA71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503351-168D-47BB-B7F5-EC81A840D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5FEBDA-02F9-4304-A89A-C3C53AA5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78B91B-7D5C-4353-83E6-E569A5F28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FB93B0-7306-4941-A38A-F9E01E03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6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9D04-7268-422B-A681-F176C5CE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2C5F03-437E-45D6-8A77-2B4A142BA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EE1EF-2457-425E-95A6-C8A4422AA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D195E4-3340-4FA5-A72F-4F808658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7D9057-3677-4DCC-ABF1-7E7B84DF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F1C470-7B17-4513-8E8F-5264DC82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6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040DC7-9FDE-4AA0-92CB-0AA66F23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7A2006-6FDC-4EBD-908C-36B0071EB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0E4857-5FB6-473A-AAD9-75C6F56EC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8354D-0080-4CE0-9F01-50CC51EAF1A8}" type="datetimeFigureOut">
              <a:rPr lang="ko-KR" altLang="en-US" smtClean="0"/>
              <a:pPr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AE5C9-B329-450E-8D6D-0C6345049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6059D-8A27-467F-B5D4-3CDF77675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6C4A1-A459-4B2D-98EC-BDC7CDA79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84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54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tags" Target="../tags/tag550.xml"/><Relationship Id="rId9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55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9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56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tags" Target="../tags/tag564.xml"/><Relationship Id="rId5" Type="http://schemas.openxmlformats.org/officeDocument/2006/relationships/tags" Target="../tags/tag563.xml"/><Relationship Id="rId4" Type="http://schemas.openxmlformats.org/officeDocument/2006/relationships/tags" Target="../tags/tag56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56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4" Type="http://schemas.openxmlformats.org/officeDocument/2006/relationships/tags" Target="../tags/tag56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57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72.xml"/><Relationship Id="rId1" Type="http://schemas.openxmlformats.org/officeDocument/2006/relationships/tags" Target="../tags/tag571.xml"/><Relationship Id="rId6" Type="http://schemas.openxmlformats.org/officeDocument/2006/relationships/tags" Target="../tags/tag576.xml"/><Relationship Id="rId5" Type="http://schemas.openxmlformats.org/officeDocument/2006/relationships/tags" Target="../tags/tag575.xml"/><Relationship Id="rId4" Type="http://schemas.openxmlformats.org/officeDocument/2006/relationships/tags" Target="../tags/tag57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57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78.xml"/><Relationship Id="rId1" Type="http://schemas.openxmlformats.org/officeDocument/2006/relationships/tags" Target="../tags/tag577.xml"/><Relationship Id="rId6" Type="http://schemas.openxmlformats.org/officeDocument/2006/relationships/tags" Target="../tags/tag582.xml"/><Relationship Id="rId5" Type="http://schemas.openxmlformats.org/officeDocument/2006/relationships/tags" Target="../tags/tag581.xml"/><Relationship Id="rId4" Type="http://schemas.openxmlformats.org/officeDocument/2006/relationships/tags" Target="../tags/tag58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58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84.xml"/><Relationship Id="rId1" Type="http://schemas.openxmlformats.org/officeDocument/2006/relationships/tags" Target="../tags/tag583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tags" Target="../tags/tag58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59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6" Type="http://schemas.openxmlformats.org/officeDocument/2006/relationships/tags" Target="../tags/tag594.xml"/><Relationship Id="rId5" Type="http://schemas.openxmlformats.org/officeDocument/2006/relationships/tags" Target="../tags/tag593.xml"/><Relationship Id="rId4" Type="http://schemas.openxmlformats.org/officeDocument/2006/relationships/tags" Target="../tags/tag59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tags" Target="../tags/tag59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96.xml"/><Relationship Id="rId1" Type="http://schemas.openxmlformats.org/officeDocument/2006/relationships/tags" Target="../tags/tag595.xml"/><Relationship Id="rId6" Type="http://schemas.openxmlformats.org/officeDocument/2006/relationships/tags" Target="../tags/tag600.xml"/><Relationship Id="rId5" Type="http://schemas.openxmlformats.org/officeDocument/2006/relationships/tags" Target="../tags/tag599.xml"/><Relationship Id="rId4" Type="http://schemas.openxmlformats.org/officeDocument/2006/relationships/tags" Target="../tags/tag598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60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02.xml"/><Relationship Id="rId1" Type="http://schemas.openxmlformats.org/officeDocument/2006/relationships/tags" Target="../tags/tag601.xml"/><Relationship Id="rId6" Type="http://schemas.openxmlformats.org/officeDocument/2006/relationships/tags" Target="../tags/tag606.xml"/><Relationship Id="rId5" Type="http://schemas.openxmlformats.org/officeDocument/2006/relationships/tags" Target="../tags/tag605.xml"/><Relationship Id="rId4" Type="http://schemas.openxmlformats.org/officeDocument/2006/relationships/tags" Target="../tags/tag604.xml"/><Relationship Id="rId9" Type="http://schemas.openxmlformats.org/officeDocument/2006/relationships/image" Target="../media/image11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60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08.xml"/><Relationship Id="rId1" Type="http://schemas.openxmlformats.org/officeDocument/2006/relationships/tags" Target="../tags/tag607.xml"/><Relationship Id="rId6" Type="http://schemas.openxmlformats.org/officeDocument/2006/relationships/tags" Target="../tags/tag612.xml"/><Relationship Id="rId5" Type="http://schemas.openxmlformats.org/officeDocument/2006/relationships/tags" Target="../tags/tag611.xml"/><Relationship Id="rId4" Type="http://schemas.openxmlformats.org/officeDocument/2006/relationships/tags" Target="../tags/tag610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6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14.xml"/><Relationship Id="rId1" Type="http://schemas.openxmlformats.org/officeDocument/2006/relationships/tags" Target="../tags/tag613.xml"/><Relationship Id="rId6" Type="http://schemas.openxmlformats.org/officeDocument/2006/relationships/tags" Target="../tags/tag618.xml"/><Relationship Id="rId5" Type="http://schemas.openxmlformats.org/officeDocument/2006/relationships/tags" Target="../tags/tag617.xml"/><Relationship Id="rId4" Type="http://schemas.openxmlformats.org/officeDocument/2006/relationships/tags" Target="../tags/tag61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6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20.xml"/><Relationship Id="rId1" Type="http://schemas.openxmlformats.org/officeDocument/2006/relationships/tags" Target="../tags/tag619.xml"/><Relationship Id="rId6" Type="http://schemas.openxmlformats.org/officeDocument/2006/relationships/tags" Target="../tags/tag624.xml"/><Relationship Id="rId5" Type="http://schemas.openxmlformats.org/officeDocument/2006/relationships/tags" Target="../tags/tag623.xml"/><Relationship Id="rId4" Type="http://schemas.openxmlformats.org/officeDocument/2006/relationships/tags" Target="../tags/tag62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62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26.xml"/><Relationship Id="rId1" Type="http://schemas.openxmlformats.org/officeDocument/2006/relationships/tags" Target="../tags/tag625.xml"/><Relationship Id="rId6" Type="http://schemas.openxmlformats.org/officeDocument/2006/relationships/tags" Target="../tags/tag630.xml"/><Relationship Id="rId5" Type="http://schemas.openxmlformats.org/officeDocument/2006/relationships/tags" Target="../tags/tag629.xml"/><Relationship Id="rId4" Type="http://schemas.openxmlformats.org/officeDocument/2006/relationships/tags" Target="../tags/tag62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tags" Target="../tags/tag63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32.xml"/><Relationship Id="rId1" Type="http://schemas.openxmlformats.org/officeDocument/2006/relationships/tags" Target="../tags/tag631.xml"/><Relationship Id="rId6" Type="http://schemas.openxmlformats.org/officeDocument/2006/relationships/tags" Target="../tags/tag636.xml"/><Relationship Id="rId5" Type="http://schemas.openxmlformats.org/officeDocument/2006/relationships/tags" Target="../tags/tag635.xml"/><Relationship Id="rId4" Type="http://schemas.openxmlformats.org/officeDocument/2006/relationships/tags" Target="../tags/tag634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63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38.xml"/><Relationship Id="rId1" Type="http://schemas.openxmlformats.org/officeDocument/2006/relationships/tags" Target="../tags/tag637.xml"/><Relationship Id="rId6" Type="http://schemas.openxmlformats.org/officeDocument/2006/relationships/tags" Target="../tags/tag642.xml"/><Relationship Id="rId5" Type="http://schemas.openxmlformats.org/officeDocument/2006/relationships/tags" Target="../tags/tag641.xml"/><Relationship Id="rId4" Type="http://schemas.openxmlformats.org/officeDocument/2006/relationships/tags" Target="../tags/tag640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4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44.xml"/><Relationship Id="rId1" Type="http://schemas.openxmlformats.org/officeDocument/2006/relationships/tags" Target="../tags/tag643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4" Type="http://schemas.openxmlformats.org/officeDocument/2006/relationships/tags" Target="../tags/tag64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6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50.xml"/><Relationship Id="rId1" Type="http://schemas.openxmlformats.org/officeDocument/2006/relationships/tags" Target="../tags/tag649.xml"/><Relationship Id="rId6" Type="http://schemas.openxmlformats.org/officeDocument/2006/relationships/tags" Target="../tags/tag654.xml"/><Relationship Id="rId5" Type="http://schemas.openxmlformats.org/officeDocument/2006/relationships/tags" Target="../tags/tag653.xml"/><Relationship Id="rId4" Type="http://schemas.openxmlformats.org/officeDocument/2006/relationships/tags" Target="../tags/tag65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65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56.xml"/><Relationship Id="rId1" Type="http://schemas.openxmlformats.org/officeDocument/2006/relationships/tags" Target="../tags/tag655.xml"/><Relationship Id="rId6" Type="http://schemas.openxmlformats.org/officeDocument/2006/relationships/tags" Target="../tags/tag660.xml"/><Relationship Id="rId5" Type="http://schemas.openxmlformats.org/officeDocument/2006/relationships/tags" Target="../tags/tag659.xml"/><Relationship Id="rId4" Type="http://schemas.openxmlformats.org/officeDocument/2006/relationships/tags" Target="../tags/tag65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66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62.xml"/><Relationship Id="rId1" Type="http://schemas.openxmlformats.org/officeDocument/2006/relationships/tags" Target="../tags/tag661.xml"/><Relationship Id="rId6" Type="http://schemas.openxmlformats.org/officeDocument/2006/relationships/tags" Target="../tags/tag666.xml"/><Relationship Id="rId5" Type="http://schemas.openxmlformats.org/officeDocument/2006/relationships/tags" Target="../tags/tag665.xml"/><Relationship Id="rId4" Type="http://schemas.openxmlformats.org/officeDocument/2006/relationships/tags" Target="../tags/tag66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6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68.xml"/><Relationship Id="rId1" Type="http://schemas.openxmlformats.org/officeDocument/2006/relationships/tags" Target="../tags/tag667.xml"/><Relationship Id="rId6" Type="http://schemas.openxmlformats.org/officeDocument/2006/relationships/tags" Target="../tags/tag672.xml"/><Relationship Id="rId5" Type="http://schemas.openxmlformats.org/officeDocument/2006/relationships/tags" Target="../tags/tag671.xml"/><Relationship Id="rId4" Type="http://schemas.openxmlformats.org/officeDocument/2006/relationships/tags" Target="../tags/tag67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6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74.xml"/><Relationship Id="rId1" Type="http://schemas.openxmlformats.org/officeDocument/2006/relationships/tags" Target="../tags/tag673.xml"/><Relationship Id="rId6" Type="http://schemas.openxmlformats.org/officeDocument/2006/relationships/tags" Target="../tags/tag678.xml"/><Relationship Id="rId5" Type="http://schemas.openxmlformats.org/officeDocument/2006/relationships/tags" Target="../tags/tag677.xml"/><Relationship Id="rId4" Type="http://schemas.openxmlformats.org/officeDocument/2006/relationships/tags" Target="../tags/tag67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68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80.xml"/><Relationship Id="rId1" Type="http://schemas.openxmlformats.org/officeDocument/2006/relationships/tags" Target="../tags/tag679.xml"/><Relationship Id="rId6" Type="http://schemas.openxmlformats.org/officeDocument/2006/relationships/tags" Target="../tags/tag684.xml"/><Relationship Id="rId5" Type="http://schemas.openxmlformats.org/officeDocument/2006/relationships/tags" Target="../tags/tag683.xml"/><Relationship Id="rId4" Type="http://schemas.openxmlformats.org/officeDocument/2006/relationships/tags" Target="../tags/tag68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68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86.xml"/><Relationship Id="rId1" Type="http://schemas.openxmlformats.org/officeDocument/2006/relationships/tags" Target="../tags/tag685.xml"/><Relationship Id="rId6" Type="http://schemas.openxmlformats.org/officeDocument/2006/relationships/tags" Target="../tags/tag690.xml"/><Relationship Id="rId5" Type="http://schemas.openxmlformats.org/officeDocument/2006/relationships/tags" Target="../tags/tag689.xml"/><Relationship Id="rId4" Type="http://schemas.openxmlformats.org/officeDocument/2006/relationships/tags" Target="../tags/tag68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69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92.xml"/><Relationship Id="rId1" Type="http://schemas.openxmlformats.org/officeDocument/2006/relationships/tags" Target="../tags/tag691.xml"/><Relationship Id="rId6" Type="http://schemas.openxmlformats.org/officeDocument/2006/relationships/tags" Target="../tags/tag696.xml"/><Relationship Id="rId5" Type="http://schemas.openxmlformats.org/officeDocument/2006/relationships/tags" Target="../tags/tag695.xml"/><Relationship Id="rId4" Type="http://schemas.openxmlformats.org/officeDocument/2006/relationships/tags" Target="../tags/tag69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8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9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1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4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5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5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6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7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7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8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9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0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1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1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2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3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2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9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4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24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9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25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10" Type="http://schemas.openxmlformats.org/officeDocument/2006/relationships/image" Target="../media/image47.png"/><Relationship Id="rId4" Type="http://schemas.openxmlformats.org/officeDocument/2006/relationships/tags" Target="../tags/tag256.xml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6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26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9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27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9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27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28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9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29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9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29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9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30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10" Type="http://schemas.openxmlformats.org/officeDocument/2006/relationships/image" Target="../media/image47.png"/><Relationship Id="rId4" Type="http://schemas.openxmlformats.org/officeDocument/2006/relationships/tags" Target="../tags/tag304.xml"/><Relationship Id="rId9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30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9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3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9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3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9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32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9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3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9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33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34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3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35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36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tags" Target="../tags/tag366.xml"/><Relationship Id="rId5" Type="http://schemas.openxmlformats.org/officeDocument/2006/relationships/tags" Target="../tags/tag365.xml"/><Relationship Id="rId4" Type="http://schemas.openxmlformats.org/officeDocument/2006/relationships/tags" Target="../tags/tag36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3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3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9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38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38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39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39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8.png"/><Relationship Id="rId5" Type="http://schemas.openxmlformats.org/officeDocument/2006/relationships/tags" Target="../tags/tag29.xml"/><Relationship Id="rId10" Type="http://schemas.openxmlformats.org/officeDocument/2006/relationships/image" Target="../media/image7.png"/><Relationship Id="rId4" Type="http://schemas.openxmlformats.org/officeDocument/2006/relationships/tags" Target="../tags/tag28.xml"/><Relationship Id="rId9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4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6" Type="http://schemas.openxmlformats.org/officeDocument/2006/relationships/tags" Target="../tags/tag408.xml"/><Relationship Id="rId5" Type="http://schemas.openxmlformats.org/officeDocument/2006/relationships/tags" Target="../tags/tag407.xml"/><Relationship Id="rId4" Type="http://schemas.openxmlformats.org/officeDocument/2006/relationships/tags" Target="../tags/tag40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5" Type="http://schemas.openxmlformats.org/officeDocument/2006/relationships/tags" Target="../tags/tag413.xml"/><Relationship Id="rId4" Type="http://schemas.openxmlformats.org/officeDocument/2006/relationships/tags" Target="../tags/tag41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41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42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4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10" Type="http://schemas.openxmlformats.org/officeDocument/2006/relationships/image" Target="../media/image83.png"/><Relationship Id="rId4" Type="http://schemas.openxmlformats.org/officeDocument/2006/relationships/tags" Target="../tags/tag430.xml"/><Relationship Id="rId9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12.png"/><Relationship Id="rId5" Type="http://schemas.openxmlformats.org/officeDocument/2006/relationships/tags" Target="../tags/tag35.xml"/><Relationship Id="rId10" Type="http://schemas.openxmlformats.org/officeDocument/2006/relationships/image" Target="../media/image11.png"/><Relationship Id="rId4" Type="http://schemas.openxmlformats.org/officeDocument/2006/relationships/tags" Target="../tags/tag34.xml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4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tags" Target="../tags/tag43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44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44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4" Type="http://schemas.openxmlformats.org/officeDocument/2006/relationships/tags" Target="../tags/tag44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45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6" Type="http://schemas.openxmlformats.org/officeDocument/2006/relationships/tags" Target="../tags/tag456.xml"/><Relationship Id="rId5" Type="http://schemas.openxmlformats.org/officeDocument/2006/relationships/tags" Target="../tags/tag455.xml"/><Relationship Id="rId4" Type="http://schemas.openxmlformats.org/officeDocument/2006/relationships/tags" Target="../tags/tag45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45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tags" Target="../tags/tag462.xml"/><Relationship Id="rId5" Type="http://schemas.openxmlformats.org/officeDocument/2006/relationships/tags" Target="../tags/tag461.xml"/><Relationship Id="rId4" Type="http://schemas.openxmlformats.org/officeDocument/2006/relationships/tags" Target="../tags/tag460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46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47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47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76.xml"/><Relationship Id="rId1" Type="http://schemas.openxmlformats.org/officeDocument/2006/relationships/tags" Target="../tags/tag475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48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6" Type="http://schemas.openxmlformats.org/officeDocument/2006/relationships/tags" Target="../tags/tag486.xml"/><Relationship Id="rId5" Type="http://schemas.openxmlformats.org/officeDocument/2006/relationships/tags" Target="../tags/tag485.xml"/><Relationship Id="rId4" Type="http://schemas.openxmlformats.org/officeDocument/2006/relationships/tags" Target="../tags/tag48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4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6" Type="http://schemas.openxmlformats.org/officeDocument/2006/relationships/tags" Target="../tags/tag492.xml"/><Relationship Id="rId5" Type="http://schemas.openxmlformats.org/officeDocument/2006/relationships/tags" Target="../tags/tag491.xml"/><Relationship Id="rId4" Type="http://schemas.openxmlformats.org/officeDocument/2006/relationships/tags" Target="../tags/tag4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49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6" Type="http://schemas.openxmlformats.org/officeDocument/2006/relationships/tags" Target="../tags/tag498.xml"/><Relationship Id="rId5" Type="http://schemas.openxmlformats.org/officeDocument/2006/relationships/tags" Target="../tags/tag497.xml"/><Relationship Id="rId4" Type="http://schemas.openxmlformats.org/officeDocument/2006/relationships/tags" Target="../tags/tag49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5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5" Type="http://schemas.openxmlformats.org/officeDocument/2006/relationships/tags" Target="../tags/tag503.xml"/><Relationship Id="rId4" Type="http://schemas.openxmlformats.org/officeDocument/2006/relationships/tags" Target="../tags/tag502.xml"/><Relationship Id="rId9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50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4" Type="http://schemas.openxmlformats.org/officeDocument/2006/relationships/tags" Target="../tags/tag508.xml"/><Relationship Id="rId9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51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12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" Type="http://schemas.openxmlformats.org/officeDocument/2006/relationships/tags" Target="../tags/tag514.xml"/><Relationship Id="rId9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51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5" Type="http://schemas.openxmlformats.org/officeDocument/2006/relationships/tags" Target="../tags/tag521.xml"/><Relationship Id="rId4" Type="http://schemas.openxmlformats.org/officeDocument/2006/relationships/tags" Target="../tags/tag520.xml"/><Relationship Id="rId9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52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tags" Target="../tags/tag528.xml"/><Relationship Id="rId5" Type="http://schemas.openxmlformats.org/officeDocument/2006/relationships/tags" Target="../tags/tag527.xml"/><Relationship Id="rId4" Type="http://schemas.openxmlformats.org/officeDocument/2006/relationships/tags" Target="../tags/tag526.xml"/><Relationship Id="rId9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53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30.xml"/><Relationship Id="rId1" Type="http://schemas.openxmlformats.org/officeDocument/2006/relationships/tags" Target="../tags/tag529.xml"/><Relationship Id="rId6" Type="http://schemas.openxmlformats.org/officeDocument/2006/relationships/tags" Target="../tags/tag534.xml"/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9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5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36.xml"/><Relationship Id="rId1" Type="http://schemas.openxmlformats.org/officeDocument/2006/relationships/tags" Target="../tags/tag535.xml"/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9" Type="http://schemas.openxmlformats.org/officeDocument/2006/relationships/image" Target="../media/image9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54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42.xml"/><Relationship Id="rId1" Type="http://schemas.openxmlformats.org/officeDocument/2006/relationships/tags" Target="../tags/tag541.xml"/><Relationship Id="rId6" Type="http://schemas.openxmlformats.org/officeDocument/2006/relationships/tags" Target="../tags/tag546.xml"/><Relationship Id="rId5" Type="http://schemas.openxmlformats.org/officeDocument/2006/relationships/tags" Target="../tags/tag545.xml"/><Relationship Id="rId4" Type="http://schemas.openxmlformats.org/officeDocument/2006/relationships/tags" Target="../tags/tag544.xml"/><Relationship Id="rId9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713826"/>
              </p:ext>
            </p:extLst>
          </p:nvPr>
        </p:nvGraphicFramePr>
        <p:xfrm>
          <a:off x="2032000" y="850232"/>
          <a:ext cx="8128000" cy="1700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844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프로젝트 상세 화면 및 구현 계획서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856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시작일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2021-07-05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종료일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2021-07-16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158272C-479C-4829-B27B-41303BEE9478}"/>
              </a:ext>
            </a:extLst>
          </p:cNvPr>
          <p:cNvGraphicFramePr>
            <a:graphicFrameLocks noGrp="1"/>
          </p:cNvGraphicFramePr>
          <p:nvPr/>
        </p:nvGraphicFramePr>
        <p:xfrm>
          <a:off x="5813571" y="3543352"/>
          <a:ext cx="4346430" cy="185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215">
                  <a:extLst>
                    <a:ext uri="{9D8B030D-6E8A-4147-A177-3AD203B41FA5}">
                      <a16:colId xmlns:a16="http://schemas.microsoft.com/office/drawing/2014/main" val="3391784286"/>
                    </a:ext>
                  </a:extLst>
                </a:gridCol>
                <a:gridCol w="2173215">
                  <a:extLst>
                    <a:ext uri="{9D8B030D-6E8A-4147-A177-3AD203B41FA5}">
                      <a16:colId xmlns:a16="http://schemas.microsoft.com/office/drawing/2014/main" val="1869769142"/>
                    </a:ext>
                  </a:extLst>
                </a:gridCol>
              </a:tblGrid>
              <a:tr h="46479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참여자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도지혜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347379"/>
                  </a:ext>
                </a:extLst>
              </a:tr>
              <a:tr h="464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임나연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900920"/>
                  </a:ext>
                </a:extLst>
              </a:tr>
              <a:tr h="464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이영신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959703"/>
                  </a:ext>
                </a:extLst>
              </a:tr>
              <a:tr h="464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유인홍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218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97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6735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 상세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객실은 타입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전망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위치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베드 타입의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가지 종류로 구분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객실과 객실 타입은 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 페이지에서 등록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예약하기 버튼 클릭 시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객실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870" y="526391"/>
            <a:ext cx="9283380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342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99" y="549971"/>
            <a:ext cx="9467850" cy="5715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D46BFA-9E80-4E21-8322-4F46EF1531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976" y="3017521"/>
            <a:ext cx="877064" cy="601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32B37F-A0DD-4F65-86D4-0EADAF27C965}"/>
              </a:ext>
            </a:extLst>
          </p:cNvPr>
          <p:cNvSpPr/>
          <p:nvPr/>
        </p:nvSpPr>
        <p:spPr>
          <a:xfrm>
            <a:off x="21259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016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66" y="646191"/>
            <a:ext cx="9324975" cy="5800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82ED36-6520-4FC9-B63C-2AEF70F65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316" y="3017521"/>
            <a:ext cx="877064" cy="601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86C2D6-6EE3-4A01-8AC7-137B2B6CA147}"/>
              </a:ext>
            </a:extLst>
          </p:cNvPr>
          <p:cNvSpPr/>
          <p:nvPr/>
        </p:nvSpPr>
        <p:spPr>
          <a:xfrm>
            <a:off x="25831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74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0936DFF-9494-443C-B8D7-6EB89F30A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772" y="739140"/>
            <a:ext cx="9421527" cy="51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32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C83AC48-2D39-4CBB-BC03-6309D1A70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79" y="754380"/>
            <a:ext cx="9422130" cy="51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13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6109"/>
          <a:ext cx="8128000" cy="244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10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UML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설계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패키지 다이어그램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1371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StarUML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2953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UML (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StarUML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hotelUML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UML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설계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패키지다이어그램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8" y="494501"/>
            <a:ext cx="9456579" cy="41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409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6109"/>
          <a:ext cx="8128000" cy="244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10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UML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설계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클래스 다이어그램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1371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StarUML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1154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UML (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StarUML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hotelUML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UML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설계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클래스다이어그램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-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&amp;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0086" y="551827"/>
            <a:ext cx="9094574" cy="597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56072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UML (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StarUML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hotelUML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UML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설계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클래스다이어그램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-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이벤트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239" y="982648"/>
            <a:ext cx="5458152" cy="51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00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UML (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StarUML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hotelUML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UML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설계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클래스다이어그램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-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라이프스타일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348" y="801666"/>
            <a:ext cx="8875857" cy="47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2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892883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라이프스타일 페이지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서브타입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spa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현재 관리자 페이지에서 추가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삭제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 가능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바로 연동되어 페이지가 생성되지는 않는 상태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라이프스타일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208" y="580480"/>
            <a:ext cx="9333291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12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UML (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StarUML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hotelUML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UML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설계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클래스다이어그램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-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레스토랑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91" y="657225"/>
            <a:ext cx="66198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857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UML (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StarUML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hotelUML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UML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설계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클래스다이어그램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-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고객서비스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8BFFB65-E4FF-4377-BB6F-A26606D17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9" y="494501"/>
            <a:ext cx="5655435" cy="38404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8DB392-87C2-45EE-8BF6-C80C762C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86" y="494501"/>
            <a:ext cx="3950017" cy="33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56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UML (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StarUML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hotelUML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UML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설계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클래스다이어그램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-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87FA1B-F3B5-4C80-B772-2B30FA208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589" y="484857"/>
            <a:ext cx="9484860" cy="60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037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UML (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StarUML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hotelUML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UML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설계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클래스다이어그램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-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포인트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" y="867647"/>
            <a:ext cx="6722224" cy="53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10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6109"/>
          <a:ext cx="8128000" cy="244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10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ER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다이어그램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1371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Mysql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WORKBANCH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6287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ER Diagram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hotelDellunaTotal.mwb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ER Diagram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전체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CBEE189-AC1B-46A6-9E59-441E83AB6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59" y="494501"/>
            <a:ext cx="7882569" cy="61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759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ER Diagram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hotelDellunaTotal.mwb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ER Diagram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&amp;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14" y="494501"/>
            <a:ext cx="5889926" cy="61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718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ER Diagram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hotelDellunaTotal.mwb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ER Diagram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이벤트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92" y="650374"/>
            <a:ext cx="43338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620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ER Diagram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hotelDellunaTotal.mwb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ER Diagram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라이프스타일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1" y="710232"/>
            <a:ext cx="6300681" cy="539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75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ER Diagram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hotelDellunaTotal.mwb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ER Diagram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레스토랑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455" y="623170"/>
            <a:ext cx="6769263" cy="51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944182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라이프스타일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서브타입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kids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village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현재 관리자 페이지에서 추가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삭제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 가능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바로 연동되어 페이지가 생성되지는 않는 상태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라이프스타일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350" y="580480"/>
            <a:ext cx="9363007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617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ER Diagram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hotelDellunaTotal.mwb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ER Diagram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고객서비스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97CA35C-4366-40D0-9051-B46C122D7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38" y="771290"/>
            <a:ext cx="5029487" cy="4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990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ER Diagram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hotelDellunaTotal.mwb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ER Diagram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포인트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94" y="727129"/>
            <a:ext cx="5098831" cy="53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33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6109"/>
          <a:ext cx="8128000" cy="244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10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DDL SCRIPT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1371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Mysql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WORKBANCH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696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 Script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DDL_script.sql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–DDL Script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3260" y="526391"/>
            <a:ext cx="940033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`reservation`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date_write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timestamp NOT NULL DEFAULT CURRENT_TIMESTAMP,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check_in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date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check_out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date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room_count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 DEFAULT '1',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count_adult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count_elementary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count_child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count_baby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count_all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promotion_name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varchar(45)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promotion_code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mediumtext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breakfast_adult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breakfast_child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price_product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price_service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price_bed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price_options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price_member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price_point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price_total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price_result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`name` varchar(45)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`email` varchar(45)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tel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varchar(45)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add_requests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text,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`views`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DEFAULT '0',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`state` varchar(45) NOT NULL DEFAULT '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예약대기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',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rsv_adm_no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`writer`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rooms_no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`fk_reservation_reservation_adm1_idx`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rsv_adm_no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`fk_reservation_member1_idx` (`writer`),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`fk_reservation_rooms1_idx`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rooms_no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`fk_reservation_member1` FOREIGN KEY (`writer`) REFERENCES `member` (`no`) ON DELETE NO ACTION ON UPDATE CASCADE,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`fk_reservation_reservation_adm1`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rsv_adm_no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reservation_adm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rezAdm_no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ON DELETE NO ACTION ON UPDATE CASCADE,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`fk_reservation_rooms1`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rooms_no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`rooms` (`no`) ON DELETE NO ACTION ON UPDATE CASCADE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814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 Script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DDL_script.sql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–DDL Script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3259" y="494501"/>
            <a:ext cx="6846746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`rooms`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`state` varchar(4) DEFAULT '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예약대기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',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room_number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`fk_rooms_room_detail1_idx`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`fk_rooms_room_detail1`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room_detail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room_detail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room_view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varchar(10)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room_location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varchar(2)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room_bedtype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varchar(2)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room_price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room_thumb_name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varchar(45)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room_thumb_size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room_type_no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`fk_room_detail_room_type1_idx`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room_type_no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`fk_room_detail_room_type1`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room_type_no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room_type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(`no`)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room_image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`name` varchar(45)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`size`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`fk_room_image_room_detail1_idx`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`fk_room_image_room_detail1`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room_detail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roomdetail_no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room_type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`type` varchar(20)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adult_cnt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`title` varchar(45)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`info` varchar(500)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wdate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timestamp NULL DEFAULT CURRENT_TIMESTAMP,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modify_date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timestamp NULL DEFAULT CURRENT_TIMESTAMP,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996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 Script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DDL_script.sql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–DDL Script (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3260" y="494501"/>
            <a:ext cx="951318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reservation_attach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`name` varchar(45)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`size`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rsv_adm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`fk_attach_room_adm1_idx`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rsv_adm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`fk_attach_room_adm1`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rsv_adm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reservation_adm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rezAdm_no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ON DELETE NO ACTION ON UPDATE NO ACTION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reservation_attach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`name` varchar(45)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`size`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rsv_adm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`fk_attach_room_adm1_idx`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rsv_adm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`fk_attach_room_adm1`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rsv_adm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reservation_adm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rezAdm_no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ON DELETE NO ACTION ON UPDATE NO ACTION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rez_adm_room_type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rez_adm_room_no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room_type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`title` varchar(150)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`benefit` text,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rez_adm_room_no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`fk_reservation_adm_has_room_type_room_type1_idx`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room_type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`fk_reservation_adm_has_room_type_reservation_adm1_idx`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`fk_reservation_adm_has_room_type_reservation_adm1`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reservation_adm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rezAdm_no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ON DELETE NO ACTION ON UPDATE NO ACTION,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`fk_reservation_adm_has_room_type_room_type1`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room_type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room_type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(`no`) ON DELETE NO ACTION ON UPDATE NO ACTION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5156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 Script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DDL_script.sql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–DDL Script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포인트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3259" y="484857"/>
            <a:ext cx="864531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point_detail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member_no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`state`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`amount`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point_event_no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trans_date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timestamp NULL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expire_date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timestamp NULL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`fk_point_detail_point_event1_idx`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point_event_no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`fk_point_detail_point_event1`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point_event_no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point_event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(`no`) ON DELETE NO ACTION ON UPDATE NO ACTION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point_event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`state`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`amount`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trans_date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timestamp NOT NULL DEFAULT CURRENT_TIMESTAMP ON UPDATE CURRENT_TIMESTAMP,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expire_date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timestamp NULL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member_no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reservation_no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int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(11)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`fk_point_event_member1_idx`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member_no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KEY `fk_point_event_reservation1_idx`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reservation_no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`fk_point_event_member1`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member_no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`member` (`no`) ON DELETE NO ACTION ON UPDATE NO ACTION,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CONSTRAINT `fk_point_event_reservation1` FOREIGN KEY (`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reservation_no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`) REFERENCES `reservation` (`no`) ON DELETE NO ACTION ON UPDATE NO ACTION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069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 Script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DDL_script.sql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–DDL Script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3259" y="494501"/>
            <a:ext cx="32928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`member`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int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`id` varchar(12)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`pw` varchar(20)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`name` varchar(50)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`birth` date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tel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varchar(11)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`email` varchar(64)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first_name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varchar(50)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last_name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varchar(50)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`post` varchar(5)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`address` varchar(45)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detail_address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varchar(45)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`marketing` varchar(1)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jdate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timestamp NULL DEFAULT CURRENT_TIMESTAMP,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`state` varchar(2) DEFAULT '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가입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',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`grade` int DEFAULT '1',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sno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int NOT NULL DEFAULT '0',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834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 Script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DDL_script.sql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–DDL Script 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고객서비스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3259" y="494501"/>
            <a:ext cx="33489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qna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int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`question` varchar(20)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`title` varchar(45)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`contents` varchar(100) DEFAULT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wdate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timestamp NULL DEFAULT CURRENT_TIMESTAMP,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`writer` int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BE2B6-3540-4888-9A04-E33723B334B4}"/>
              </a:ext>
            </a:extLst>
          </p:cNvPr>
          <p:cNvSpPr txBox="1"/>
          <p:nvPr/>
        </p:nvSpPr>
        <p:spPr>
          <a:xfrm>
            <a:off x="211589" y="1833329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CREATE TABLE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rqna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`no` int NOT NULL AUTO_INCREMENT,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reponse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` varchar(100)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`writer` int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`state` varchar(20) NOT NULL,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  PRIMARY KEY (`no`)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69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86002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 예약하기 버튼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클릭시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예약 상세작성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레스토랑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3" y="549923"/>
            <a:ext cx="9414296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6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04069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이벤트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이벤트 리스트</a:t>
                      </a:r>
                      <a:endParaRPr lang="en-US" altLang="ko-KR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페이지 및 이벤트 별로 출력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해당 이벤트 클릭 시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이벤트 상세로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4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이벤트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61" y="522631"/>
            <a:ext cx="9513188" cy="60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6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93025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이벤트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이벤트 상세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페이스북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트위터 로 공유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이벤트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6" y="530224"/>
            <a:ext cx="9356749" cy="4777703"/>
          </a:xfrm>
        </p:spPr>
      </p:pic>
    </p:spTree>
    <p:extLst>
      <p:ext uri="{BB962C8B-B14F-4D97-AF65-F5344CB8AC3E}">
        <p14:creationId xmlns:p14="http://schemas.microsoft.com/office/powerpoint/2010/main" val="307426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22048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 예약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방문희망일자 시간 등을 선택하면 우측 예약정보에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선택값이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들어감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레스토랑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5" y="494500"/>
            <a:ext cx="5843481" cy="61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5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80389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마이페이지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 예약결과상세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결과에서 예약 확인하기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클릭시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마이페이지로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레스토랑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1" y="592476"/>
            <a:ext cx="9302911" cy="204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71975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마이페이지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예약결과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레스토랑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3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0" y="526391"/>
            <a:ext cx="9467079" cy="32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87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465397"/>
              </p:ext>
            </p:extLst>
          </p:nvPr>
        </p:nvGraphicFramePr>
        <p:xfrm>
          <a:off x="9896475" y="216326"/>
          <a:ext cx="2083936" cy="57450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검색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체크인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&amp;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체크아웃 날짜 설정 후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검색 시 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해당 날짜에 예약 가능한 상품리스트를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1" y="547228"/>
            <a:ext cx="9371034" cy="36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0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6109"/>
          <a:ext cx="8128000" cy="244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10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프로젝트상세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실제화면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1371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Spring framework,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mysql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mybaits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etc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50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845258"/>
              </p:ext>
            </p:extLst>
          </p:nvPr>
        </p:nvGraphicFramePr>
        <p:xfrm>
          <a:off x="9896475" y="216326"/>
          <a:ext cx="2083936" cy="57450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검색 결과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상품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상품리스트에 나오는 상품들은 관리자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 /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adm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adm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rsv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-write)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에서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예약상품 보기 버튼 </a:t>
                      </a:r>
                      <a:r>
                        <a:rPr lang="ko-KR" altLang="en-US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클릭시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해당 상품마다 등록된 옵션을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" y="569190"/>
            <a:ext cx="9373257" cy="42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3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12573"/>
              </p:ext>
            </p:extLst>
          </p:nvPr>
        </p:nvGraphicFramePr>
        <p:xfrm>
          <a:off x="9896475" y="216326"/>
          <a:ext cx="2083936" cy="588439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검색 결과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옵션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상품 옵션은 객실 옵션 테이블을 참조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타입별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디럭스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등록된 옵션을 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뷰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위치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베드타입마다 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ajax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요청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모든 타입 선택 후 해당하는 옵션을 가진 객실이 모두 예약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중일시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불가능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경고창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1" y="567488"/>
            <a:ext cx="9317153" cy="48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6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8766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작성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개인정보 및 요청사항 작성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우측 예약정보들은 이전페이지에서 선택한 옵션들을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현재 회원만 이용 가능하며 추후 비회원도 이용 가능하도록 수정 예정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4" y="576056"/>
            <a:ext cx="9333009" cy="45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91264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작성 페이지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회원인 경우 포인트 사용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회원인 경우에도 포인트 잔액이 사용할 금액보다 적으면 예약 불가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추후 회원 레벨에 따라 할인과 적립이 가능하도록 수정 예정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완료시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마이페이지로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5" y="557902"/>
            <a:ext cx="9367080" cy="52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2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마이페이지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호텔 예약 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접수일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체크인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아웃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인원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예약상태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등을 볼 수 있다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예약내용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상세보기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클릭시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더 자세한 내용을 볼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수 있다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회원가입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1" y="857401"/>
            <a:ext cx="9453498" cy="45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7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마이페이지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초기화면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포인트 요약정보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예약내역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이용문의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71" y="1093296"/>
            <a:ext cx="9502878" cy="42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4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예약상세정보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가 나옴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8" y="1122219"/>
            <a:ext cx="9486353" cy="45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60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취소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클릭시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해당 예약이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취소됌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목록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클릭시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예약내역으로 돌아감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9" y="1620982"/>
            <a:ext cx="9523633" cy="3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2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식당예약내역도 룸예약내역과 비슷한 구조를 가졌음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0" y="1601660"/>
            <a:ext cx="9513189" cy="39229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9" y="1170752"/>
            <a:ext cx="9513190" cy="44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26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식당예약에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대한 상세정보를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볼수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있음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940938"/>
            <a:ext cx="9496423" cy="46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9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476319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회원가입 약관동의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필수 항목 모두 동의 시에만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본인인증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회원가입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975" y="580481"/>
            <a:ext cx="9348026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87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식당예약취소 및 목록으로 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8" y="1604356"/>
            <a:ext cx="9506651" cy="39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9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포인트 사용내역 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적립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사용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만료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소멸 예정 포인트를 확인할 수 있음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날짜나 포인트 상태에 따른 검색이 가능함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소멸예정포인트는 소멸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한달전에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알려줌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현재날짜가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만료일자보다 높으면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적립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＂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만료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”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 바뀜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9" y="906088"/>
            <a:ext cx="9402890" cy="483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문의 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내역이 없다면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내역이 없습니다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“ 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창이 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1:1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문의 하기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를 누르면 창이 뜨면서 </a:t>
                      </a:r>
                      <a:r>
                        <a:rPr lang="ko-KR" altLang="en-US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작성가능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2" y="1679840"/>
            <a:ext cx="9458907" cy="34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8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로그인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되있을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시 이름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이메일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휴대폰번호는 자동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입력됌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필수입력항목을 작성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안할시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등록이 안되고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경고창이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4" y="1294637"/>
            <a:ext cx="8940900" cy="48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수정전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확인창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수정하기에 앞서 비밀번호를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입력해야됌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아이디는 자동으로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입력되있음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수정불가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10</a:t>
                </a:r>
                <a:endParaRPr lang="en-US" altLang="ko-KR" sz="68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2" y="1643397"/>
            <a:ext cx="9260378" cy="38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17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수정창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비밀번호를 제외한 나머지 정보가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들어가있음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9" y="1097280"/>
            <a:ext cx="9454400" cy="47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9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이메일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생일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아이디는 수정 불가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필수항목에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조건에 값이 </a:t>
                      </a:r>
                      <a:r>
                        <a:rPr lang="ko-KR" altLang="en-US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없을시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수정실패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회원가입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3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9" y="1393086"/>
            <a:ext cx="9389890" cy="40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22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탈퇴창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아이디와 비밀번호를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입력시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바로 탈퇴가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됌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탈퇴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완료시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알림이 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실패시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데이터 오류가 있습니다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＂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라는 문구가 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마이페이지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8" y="1618986"/>
            <a:ext cx="9451191" cy="3366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9853" y="5218318"/>
            <a:ext cx="3447098" cy="11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2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33399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고객 서비스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FAQ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문의하기 버튼 클릭 시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Q&amp;A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창으로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3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5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고객 서비스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 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2" y="520700"/>
            <a:ext cx="9376218" cy="4765868"/>
          </a:xfrm>
        </p:spPr>
      </p:pic>
    </p:spTree>
    <p:extLst>
      <p:ext uri="{BB962C8B-B14F-4D97-AF65-F5344CB8AC3E}">
        <p14:creationId xmlns:p14="http://schemas.microsoft.com/office/powerpoint/2010/main" val="1159722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379200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고객 서비스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오시는 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네이버 및 다음 지도를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고객 서비스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 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3" name="내용 개체 틀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4" y="539750"/>
            <a:ext cx="9334541" cy="4625044"/>
          </a:xfrm>
        </p:spPr>
      </p:pic>
    </p:spTree>
    <p:extLst>
      <p:ext uri="{BB962C8B-B14F-4D97-AF65-F5344CB8AC3E}">
        <p14:creationId xmlns:p14="http://schemas.microsoft.com/office/powerpoint/2010/main" val="115972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657156"/>
              </p:ext>
            </p:extLst>
          </p:nvPr>
        </p:nvGraphicFramePr>
        <p:xfrm>
          <a:off x="9896475" y="216326"/>
          <a:ext cx="2083936" cy="57450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회원가입 본인인증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이메일로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본인인증</a:t>
                      </a:r>
                      <a:endParaRPr lang="en-US" altLang="ko-KR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  <a:p>
                      <a:pPr algn="l" latinLnBrk="1"/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ajax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 요청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javax.mail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1.6.1 </a:t>
                      </a:r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ver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API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사용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이메일 정규식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&amp;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미인증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시 다음으로 넘어갈 수 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인증 후 다음 버튼 클릭 시 회원가입 정보 입력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회원가입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9919" y="580481"/>
            <a:ext cx="9327966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4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94387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고객 서비스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Q&amp;A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로그인 상태여야만 등록이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정보 불러와서 문의 창으로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QnA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테이블에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고객 서비스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3 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CC00142-FBF8-4059-A281-E5C0AE30052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398" y="526391"/>
            <a:ext cx="9422911" cy="53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2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88339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회원가입 페이지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관리자는 일반회원보다 회원등급이 높게 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회원등급이 관리자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등급에 미달하는 경우 관리자 페이지에 접근 불가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해당 페이지에서 가입 시 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승인 대기상태로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회원가입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928" y="567612"/>
            <a:ext cx="9357852" cy="4568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AA98BC-68D4-4A91-B96D-79E17A550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112" y="1680427"/>
            <a:ext cx="506529" cy="4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6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154396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로그인 페이지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클라이언트 페이지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처럼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비밀번호 찾기 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 등급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이상이며</a:t>
                      </a:r>
                      <a:endParaRPr lang="en-US" altLang="ko-KR" sz="1100" baseline="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총 관리자가 가입을 승인한 후 로그인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로그인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6" y="557902"/>
            <a:ext cx="9436194" cy="43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06AF6-100C-46CB-A97E-D4F381674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742" y="1735132"/>
            <a:ext cx="506529" cy="47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36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관리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페이지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리스트가 나옴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전화번호 등을 검색하여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찾기가능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페이징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기능 있음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회원관리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52" y="1260808"/>
            <a:ext cx="8940900" cy="3761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AB76A3-9BBC-45E0-A804-6E0A270B7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822" y="2352549"/>
            <a:ext cx="439717" cy="4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47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관리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페이지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회원정보 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리스트중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하나를 클릭하면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회원 정보 창이 뜸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회원정보 변경하기에 들어가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수정가능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회원관리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0" y="1035643"/>
            <a:ext cx="9513189" cy="4649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C2D644-BAD8-4CD4-9A93-725AC29B6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50" y="2149351"/>
            <a:ext cx="506529" cy="421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5E5BF96-D466-44AA-9E49-5C856C65FFD3}"/>
              </a:ext>
            </a:extLst>
          </p:cNvPr>
          <p:cNvSpPr/>
          <p:nvPr/>
        </p:nvSpPr>
        <p:spPr>
          <a:xfrm>
            <a:off x="183260" y="2571260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90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795596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관리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페이지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회원정보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수정창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번호 등을 제외한 몇가지만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수정가능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Admin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은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일반 회원 </a:t>
                      </a:r>
                      <a:r>
                        <a:rPr lang="ko-KR" altLang="en-US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수정창과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달리 </a:t>
                      </a:r>
                      <a:r>
                        <a:rPr lang="ko-KR" altLang="en-US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회원상태와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등급을 수정할 수 있음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완료시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해당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회원번호와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함께 수정완료알림이 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회원관리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1" y="1251114"/>
            <a:ext cx="9416546" cy="4590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05068" y="1021974"/>
            <a:ext cx="2938290" cy="941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930963-65EF-4817-B300-13BDC91172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766" y="2368181"/>
            <a:ext cx="506529" cy="4219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4C72B-D8F5-4CF1-8E79-DC19666B74A9}"/>
              </a:ext>
            </a:extLst>
          </p:cNvPr>
          <p:cNvSpPr/>
          <p:nvPr/>
        </p:nvSpPr>
        <p:spPr>
          <a:xfrm>
            <a:off x="270657" y="2743197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063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795596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 페이지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등록한 객실 옵션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옵션 추가 등록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각 옵션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별 </a:t>
                      </a:r>
                      <a:r>
                        <a:rPr lang="ko-KR" altLang="en-US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필터링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3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5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객실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8125" y="542925"/>
            <a:ext cx="9417670" cy="45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7BEB3F-1E6E-42EB-80CB-32465A594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25" y="1633535"/>
            <a:ext cx="506529" cy="4219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26C71A-9923-493B-BEC1-78F54002443B}"/>
              </a:ext>
            </a:extLst>
          </p:cNvPr>
          <p:cNvSpPr/>
          <p:nvPr/>
        </p:nvSpPr>
        <p:spPr>
          <a:xfrm>
            <a:off x="285016" y="2016366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063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795596"/>
              </p:ext>
            </p:extLst>
          </p:nvPr>
        </p:nvGraphicFramePr>
        <p:xfrm>
          <a:off x="9896475" y="216326"/>
          <a:ext cx="2083936" cy="57450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 페이지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새로운 옵션 등록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클라이언트 단에서 보여질 옵션에 대한 설명 함께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객실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275" y="542925"/>
            <a:ext cx="8877300" cy="541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A886EB-4A5E-4A8D-950C-0EE3D56CF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385" y="1531935"/>
            <a:ext cx="506529" cy="4219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81BBFF-9D58-4A3A-8878-43CCAA791F77}"/>
              </a:ext>
            </a:extLst>
          </p:cNvPr>
          <p:cNvSpPr/>
          <p:nvPr/>
        </p:nvSpPr>
        <p:spPr>
          <a:xfrm>
            <a:off x="318721" y="1906951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063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795596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 페이지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모든 객실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각 객실의 옵션에 따라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필터링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페이징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중일시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해당 예약내역보기는 아직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미구현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객실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3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8126" y="523873"/>
            <a:ext cx="9412191" cy="4686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7CD368-B636-4419-AF8D-E9D8785401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26" y="1647826"/>
            <a:ext cx="506529" cy="4219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AC4213-FF23-44BE-B354-8770A5ECDF52}"/>
              </a:ext>
            </a:extLst>
          </p:cNvPr>
          <p:cNvSpPr/>
          <p:nvPr/>
        </p:nvSpPr>
        <p:spPr>
          <a:xfrm>
            <a:off x="285017" y="2022842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06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795596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 페이지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저장된 객실 옵션을 선택하여 룸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객실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4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7650" y="533732"/>
            <a:ext cx="9391650" cy="4760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ADBD2-6AB8-44D6-ACB8-2ADDA75F8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465" y="1626706"/>
            <a:ext cx="506529" cy="4219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34D11A-7271-4643-938D-CA3FD653D60F}"/>
              </a:ext>
            </a:extLst>
          </p:cNvPr>
          <p:cNvSpPr/>
          <p:nvPr/>
        </p:nvSpPr>
        <p:spPr>
          <a:xfrm>
            <a:off x="294541" y="2001722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06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0462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회원가입 정보 입력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비밀번호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생년월일 등 모두 정규식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필수 항목 미 기입 시 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경고 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회원가입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3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214" y="580480"/>
            <a:ext cx="9303280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4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409745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관리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상품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예약관리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4" y="580480"/>
            <a:ext cx="9383513" cy="4612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9DFC3B-4100-4ADA-8262-EB09F4C7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284" y="1578827"/>
            <a:ext cx="506529" cy="4219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0BD68-A581-4045-BA66-A45D12423116}"/>
              </a:ext>
            </a:extLst>
          </p:cNvPr>
          <p:cNvSpPr/>
          <p:nvPr/>
        </p:nvSpPr>
        <p:spPr>
          <a:xfrm>
            <a:off x="278175" y="1946028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283833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관리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상품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예약관리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580480"/>
            <a:ext cx="9324623" cy="34391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ECF163-997B-4483-A8E4-2923D4BD2F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673" y="1549603"/>
            <a:ext cx="506529" cy="4219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8CC570-3354-4048-8B8C-B2075DA6309B}"/>
              </a:ext>
            </a:extLst>
          </p:cNvPr>
          <p:cNvSpPr/>
          <p:nvPr/>
        </p:nvSpPr>
        <p:spPr>
          <a:xfrm>
            <a:off x="278749" y="1924619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82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122362"/>
              </p:ext>
            </p:extLst>
          </p:nvPr>
        </p:nvGraphicFramePr>
        <p:xfrm>
          <a:off x="9896475" y="216326"/>
          <a:ext cx="2083936" cy="57450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관리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상품 상세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파란부분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상품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타입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타입 추가 버튼으로 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타입 등록 화면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예약관리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544827"/>
            <a:ext cx="8624613" cy="4343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6294B2-1DD1-41EA-B06C-1D4C71F40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97" y="1391258"/>
            <a:ext cx="410709" cy="3420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1E54C4-9B1E-4187-A6D8-BEE63C0157EB}"/>
              </a:ext>
            </a:extLst>
          </p:cNvPr>
          <p:cNvSpPr/>
          <p:nvPr/>
        </p:nvSpPr>
        <p:spPr>
          <a:xfrm>
            <a:off x="300488" y="1766274"/>
            <a:ext cx="282320" cy="61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11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86168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관리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상품 타입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제목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&amp;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 타입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&amp;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혜택등록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예약관리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6" y="526391"/>
            <a:ext cx="9382376" cy="2290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6A9059-339B-4578-847B-4216B2DEA8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56" y="533538"/>
            <a:ext cx="4904395" cy="42190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766382-1602-4547-BC9C-9C620A192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149" y="1430336"/>
            <a:ext cx="434156" cy="3616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B75C26-FF97-4060-833C-3488F1E944DA}"/>
              </a:ext>
            </a:extLst>
          </p:cNvPr>
          <p:cNvSpPr/>
          <p:nvPr/>
        </p:nvSpPr>
        <p:spPr>
          <a:xfrm>
            <a:off x="261409" y="1789721"/>
            <a:ext cx="2984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06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331789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관리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상세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회원정보 출력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예약관리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" y="541866"/>
            <a:ext cx="5982845" cy="5939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B9CC22-AF09-43C4-A43E-EFAF98F66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99" y="1633535"/>
            <a:ext cx="506529" cy="4219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BC11F-3E4B-4BA8-B679-D27ACF813A47}"/>
              </a:ext>
            </a:extLst>
          </p:cNvPr>
          <p:cNvSpPr/>
          <p:nvPr/>
        </p:nvSpPr>
        <p:spPr>
          <a:xfrm>
            <a:off x="325905" y="2008551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1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47764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관리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고객 정보 변경사항 수정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중요 사항은 수정불가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예약관리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" y="494501"/>
            <a:ext cx="6130501" cy="60448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E2FE3F-96A0-4C15-9116-554528F18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640" y="1688243"/>
            <a:ext cx="506529" cy="5469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2AD3DD-E375-4EA5-99C3-692EEFC9D91B}"/>
              </a:ext>
            </a:extLst>
          </p:cNvPr>
          <p:cNvSpPr/>
          <p:nvPr/>
        </p:nvSpPr>
        <p:spPr>
          <a:xfrm>
            <a:off x="321531" y="2203934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41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68536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 예약 관리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 예약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레스토랑 예약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" y="526391"/>
            <a:ext cx="9344562" cy="48140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FE8CE5-6183-4896-99C9-889EB650BA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282" y="1509763"/>
            <a:ext cx="448918" cy="3898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3BA957-8EED-4FB8-826C-9DC1E9929207}"/>
              </a:ext>
            </a:extLst>
          </p:cNvPr>
          <p:cNvSpPr/>
          <p:nvPr/>
        </p:nvSpPr>
        <p:spPr>
          <a:xfrm>
            <a:off x="253596" y="1884779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104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80124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 예약 관리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 예약 상세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회원정보출력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레스토랑 예약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89" y="556200"/>
            <a:ext cx="7297778" cy="59356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26BE89-8117-4B5B-B329-8D2999728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615" y="1867997"/>
            <a:ext cx="559409" cy="4688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C3431D-6936-4E78-BC20-602B428587C1}"/>
              </a:ext>
            </a:extLst>
          </p:cNvPr>
          <p:cNvSpPr/>
          <p:nvPr/>
        </p:nvSpPr>
        <p:spPr>
          <a:xfrm>
            <a:off x="366003" y="2266458"/>
            <a:ext cx="415535" cy="257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0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80124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라이프스타일 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등록된 라이프스타일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타입별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필터링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4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라이프스타일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416" y="552450"/>
            <a:ext cx="9385691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D2C312-38BD-4170-B302-F7D7FA32C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073" y="1657352"/>
            <a:ext cx="506529" cy="3750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837136-E5ED-4DF0-9B38-5B52A6FD981E}"/>
              </a:ext>
            </a:extLst>
          </p:cNvPr>
          <p:cNvSpPr/>
          <p:nvPr/>
        </p:nvSpPr>
        <p:spPr>
          <a:xfrm>
            <a:off x="286779" y="2032367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80124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라이프스타일 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라이프스타일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상세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삭제 버튼으로 삭제 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라이프스타일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075" y="532098"/>
            <a:ext cx="9420225" cy="473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CE57BD-5200-43C1-9766-CD1203A3E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075" y="1593857"/>
            <a:ext cx="506529" cy="4219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2941D6-0D81-44F0-A66F-6E906A54E9FC}"/>
              </a:ext>
            </a:extLst>
          </p:cNvPr>
          <p:cNvSpPr/>
          <p:nvPr/>
        </p:nvSpPr>
        <p:spPr>
          <a:xfrm>
            <a:off x="265966" y="2000133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671838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회원가입 가입완료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member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테이블에 정보 입력 창의 데이터 저장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해당 회원의 이름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번호가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가입 후 바로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session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에 이름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번호를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저장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회원가입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4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766" y="580480"/>
            <a:ext cx="9308176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14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80124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라이프스타일 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라이프스타일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라이프스타일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7935" y="539750"/>
            <a:ext cx="9391365" cy="472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97DED5-A3F9-4FEA-8E28-5CEEF82659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120" y="1625722"/>
            <a:ext cx="506529" cy="4219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C25BFA-8728-422F-A377-5FE327DB37F7}"/>
              </a:ext>
            </a:extLst>
          </p:cNvPr>
          <p:cNvSpPr/>
          <p:nvPr/>
        </p:nvSpPr>
        <p:spPr>
          <a:xfrm>
            <a:off x="294826" y="2047628"/>
            <a:ext cx="348186" cy="9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0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64640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질문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회원문의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61808F-293E-42BA-85B2-7ACE38A8FA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4" y="494501"/>
            <a:ext cx="9484862" cy="33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932072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답변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회원문의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66BED7-AB5C-4AE4-8239-0BB8251443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3" y="526391"/>
            <a:ext cx="9484861" cy="53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30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185586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답변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회원문의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048B03C-5C7E-42A5-B481-1DF23AF9B7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4" y="484857"/>
            <a:ext cx="9484860" cy="531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14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056994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답변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회원문의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6A4922A-DCFC-446C-A7E9-F34D67954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4" y="494501"/>
            <a:ext cx="9484860" cy="50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9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546289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질문 선택하기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질문 선택 시 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회원문의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69A4A27-EE83-4784-9965-B35BDBD71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9" y="492550"/>
            <a:ext cx="9513189" cy="299311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992F800-B773-4902-A964-733F51787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3" y="3362629"/>
            <a:ext cx="9484859" cy="31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8505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회원문의 질문 하나만 선택하기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답변 위함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회원문의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" name="그림 9" descr="텍스트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16352D83-86BE-43CE-8B4D-A1139D8A1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0" y="484857"/>
            <a:ext cx="9513188" cy="50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190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57821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사이트맵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사이트맵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50" y="565239"/>
            <a:ext cx="5286116" cy="60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91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886693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개인정보 처리방침 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개인정보 처리방침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0" y="541155"/>
            <a:ext cx="5624387" cy="60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12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18643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이용약관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이용약관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3" y="587022"/>
            <a:ext cx="6064252" cy="601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73673"/>
              </p:ext>
            </p:extLst>
          </p:nvPr>
        </p:nvGraphicFramePr>
        <p:xfrm>
          <a:off x="9896474" y="216326"/>
          <a:ext cx="2112265" cy="57450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5908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6635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로그인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로그인 성공 시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,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메인 창으로 이동 및 로그인 버튼 이름 전환</a:t>
                      </a:r>
                      <a:endParaRPr lang="en-US" altLang="ko-KR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(LOGIN -&gt; LOGOUT)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로그인 메시지 출력</a:t>
                      </a:r>
                      <a:endParaRPr lang="en-US" altLang="ko-KR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회원가입 버튼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 가입 창으로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비밀번호 찾기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해당 창으로 이동</a:t>
                      </a:r>
                      <a:endParaRPr lang="en-US" altLang="ko-KR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4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로그인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" name="내용 개체 틀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538033"/>
            <a:ext cx="9363075" cy="3987075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6B78DA-5B6F-4EEB-8316-EFEE7E6CAD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517" y="5042487"/>
            <a:ext cx="2738560" cy="10387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8EC4B8-7EF5-4ABE-BCA6-80A6CD3F94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101" y="5042487"/>
            <a:ext cx="2738561" cy="1038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D2E83C-FD33-46DF-9EB1-2AF7D4BC6F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7543" y="5043425"/>
            <a:ext cx="2958378" cy="9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14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158272C-479C-4829-B27B-41303BEE9478}"/>
              </a:ext>
            </a:extLst>
          </p:cNvPr>
          <p:cNvGraphicFramePr>
            <a:graphicFrameLocks noGrp="1"/>
          </p:cNvGraphicFramePr>
          <p:nvPr/>
        </p:nvGraphicFramePr>
        <p:xfrm>
          <a:off x="159391" y="695326"/>
          <a:ext cx="11912367" cy="520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736">
                  <a:extLst>
                    <a:ext uri="{9D8B030D-6E8A-4147-A177-3AD203B41FA5}">
                      <a16:colId xmlns:a16="http://schemas.microsoft.com/office/drawing/2014/main" val="3391784286"/>
                    </a:ext>
                  </a:extLst>
                </a:gridCol>
                <a:gridCol w="805131">
                  <a:extLst>
                    <a:ext uri="{9D8B030D-6E8A-4147-A177-3AD203B41FA5}">
                      <a16:colId xmlns:a16="http://schemas.microsoft.com/office/drawing/2014/main" val="1869769142"/>
                    </a:ext>
                  </a:extLst>
                </a:gridCol>
                <a:gridCol w="1290273">
                  <a:extLst>
                    <a:ext uri="{9D8B030D-6E8A-4147-A177-3AD203B41FA5}">
                      <a16:colId xmlns:a16="http://schemas.microsoft.com/office/drawing/2014/main" val="1396517871"/>
                    </a:ext>
                  </a:extLst>
                </a:gridCol>
                <a:gridCol w="1441186">
                  <a:extLst>
                    <a:ext uri="{9D8B030D-6E8A-4147-A177-3AD203B41FA5}">
                      <a16:colId xmlns:a16="http://schemas.microsoft.com/office/drawing/2014/main" val="1439120381"/>
                    </a:ext>
                  </a:extLst>
                </a:gridCol>
                <a:gridCol w="2687686">
                  <a:extLst>
                    <a:ext uri="{9D8B030D-6E8A-4147-A177-3AD203B41FA5}">
                      <a16:colId xmlns:a16="http://schemas.microsoft.com/office/drawing/2014/main" val="1031141178"/>
                    </a:ext>
                  </a:extLst>
                </a:gridCol>
                <a:gridCol w="5206355">
                  <a:extLst>
                    <a:ext uri="{9D8B030D-6E8A-4147-A177-3AD203B41FA5}">
                      <a16:colId xmlns:a16="http://schemas.microsoft.com/office/drawing/2014/main" val="1202258787"/>
                    </a:ext>
                  </a:extLst>
                </a:gridCol>
              </a:tblGrid>
              <a:tr h="1212928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계획서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347379"/>
                  </a:ext>
                </a:extLst>
              </a:tr>
              <a:tr h="797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순서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시작일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종료일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담당자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900920"/>
                  </a:ext>
                </a:extLst>
              </a:tr>
              <a:tr h="797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분석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2021-07-05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2021-07-05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부산파라다이스 호텔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신라호텔을 벤치마킹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도지혜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객실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&amp;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예약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라이프스타일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회원가입</a:t>
                      </a:r>
                      <a:b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b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b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임나연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예약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레스토랑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호텔소개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사이트맵</a:t>
                      </a:r>
                      <a:b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b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b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이영신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이벤트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Q&amp;A, FAQ, </a:t>
                      </a:r>
                      <a:r>
                        <a:rPr lang="ko-KR" altLang="en-US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로그인</a:t>
                      </a:r>
                      <a:b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b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b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r>
                        <a:rPr lang="ko-KR" altLang="en-US" sz="1400" b="1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유인홍</a:t>
                      </a:r>
                      <a:r>
                        <a:rPr lang="ko-KR" altLang="en-US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포인트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400" b="1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마이페이지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이용약관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관리자회원관리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831462"/>
                  </a:ext>
                </a:extLst>
              </a:tr>
              <a:tr h="797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2021-07-05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2021-07-08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와이어프레임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, UML </a:t>
                      </a:r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작성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913608"/>
                  </a:ext>
                </a:extLst>
              </a:tr>
              <a:tr h="797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2021-07-08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2021-07-14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백엔드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1" kern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프론트엔드</a:t>
                      </a:r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25168"/>
                  </a:ext>
                </a:extLst>
              </a:tr>
              <a:tr h="797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테스트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2021-07-14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2021-07-16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단위테스트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(JUnit),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데이터 입출력 테스트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1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71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158272C-479C-4829-B27B-41303BEE9478}"/>
              </a:ext>
            </a:extLst>
          </p:cNvPr>
          <p:cNvGraphicFramePr>
            <a:graphicFrameLocks noGrp="1"/>
          </p:cNvGraphicFramePr>
          <p:nvPr/>
        </p:nvGraphicFramePr>
        <p:xfrm>
          <a:off x="444617" y="666298"/>
          <a:ext cx="11299970" cy="5347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851">
                  <a:extLst>
                    <a:ext uri="{9D8B030D-6E8A-4147-A177-3AD203B41FA5}">
                      <a16:colId xmlns:a16="http://schemas.microsoft.com/office/drawing/2014/main" val="3391784286"/>
                    </a:ext>
                  </a:extLst>
                </a:gridCol>
                <a:gridCol w="1288623">
                  <a:extLst>
                    <a:ext uri="{9D8B030D-6E8A-4147-A177-3AD203B41FA5}">
                      <a16:colId xmlns:a16="http://schemas.microsoft.com/office/drawing/2014/main" val="1869769142"/>
                    </a:ext>
                  </a:extLst>
                </a:gridCol>
                <a:gridCol w="3436327">
                  <a:extLst>
                    <a:ext uri="{9D8B030D-6E8A-4147-A177-3AD203B41FA5}">
                      <a16:colId xmlns:a16="http://schemas.microsoft.com/office/drawing/2014/main" val="1031141178"/>
                    </a:ext>
                  </a:extLst>
                </a:gridCol>
                <a:gridCol w="6018169">
                  <a:extLst>
                    <a:ext uri="{9D8B030D-6E8A-4147-A177-3AD203B41FA5}">
                      <a16:colId xmlns:a16="http://schemas.microsoft.com/office/drawing/2014/main" val="1202258787"/>
                    </a:ext>
                  </a:extLst>
                </a:gridCol>
              </a:tblGrid>
              <a:tr h="121292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개요</a:t>
                      </a:r>
                      <a:endParaRPr lang="en-US" altLang="ko-KR" sz="24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347379"/>
                  </a:ext>
                </a:extLst>
              </a:tr>
              <a:tr h="797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순서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900920"/>
                  </a:ext>
                </a:extLst>
              </a:tr>
              <a:tr h="797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목표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벤치마킹 사이트와 같이 예약과 예약 내역을 확인할 수 있는 프로그램</a:t>
                      </a:r>
                      <a:r>
                        <a:rPr lang="ko-KR" altLang="en-US" sz="1400" b="1" kern="1200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제작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https://www.busanparadisehotel.co.kr/front</a:t>
                      </a:r>
                      <a:b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b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https://www.shillahotels.com/index.do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831462"/>
                  </a:ext>
                </a:extLst>
              </a:tr>
              <a:tr h="797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기술 스택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ctr" defTabSz="914400" rtl="0" eaLnBrk="1" latinLnBrk="1" hangingPunct="1">
                        <a:buAutoNum type="arabicParenR"/>
                      </a:pPr>
                      <a:r>
                        <a:rPr lang="ko-KR" altLang="en-US" sz="1400" b="1" kern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백엔드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400" b="1" kern="1200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Java, Spring, </a:t>
                      </a:r>
                      <a:r>
                        <a:rPr lang="en-US" altLang="ko-KR" sz="1400" b="1" kern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Mybatis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400" b="1" kern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Mysql</a:t>
                      </a:r>
                      <a:b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</a:br>
                      <a:b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</a:b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2) </a:t>
                      </a:r>
                      <a:r>
                        <a:rPr lang="ko-KR" altLang="en-US" sz="1400" b="1" kern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프론트엔드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400" b="1" kern="1200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Jsp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400" b="1" kern="1200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Js</a:t>
                      </a:r>
                      <a:r>
                        <a:rPr lang="en-US" altLang="ko-KR" sz="1400" b="1" kern="1200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400" b="1" kern="1200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css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Jre1.8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400" b="1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tomcat 8.5 </a:t>
                      </a:r>
                      <a:r>
                        <a:rPr lang="en-US" altLang="ko-KR" sz="1400" b="1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spring 5.0.2 </a:t>
                      </a:r>
                      <a:r>
                        <a:rPr lang="en-US" altLang="ko-KR" sz="1400" b="1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ver</a:t>
                      </a:r>
                      <a:b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</a:br>
                      <a:r>
                        <a:rPr lang="en-US" altLang="ko-KR" sz="1400" b="1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Mysql-Jdbc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8.0.24 </a:t>
                      </a:r>
                      <a:r>
                        <a:rPr lang="en-US" altLang="ko-KR" sz="1400" b="1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en-US" altLang="ko-KR" sz="1400" b="1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mybatis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3.4.1 </a:t>
                      </a:r>
                      <a:r>
                        <a:rPr lang="en-US" altLang="ko-KR" sz="1400" b="1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ver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913608"/>
                  </a:ext>
                </a:extLst>
              </a:tr>
              <a:tr h="797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커뮤니케이션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Git</a:t>
                      </a:r>
                      <a:r>
                        <a:rPr lang="en-US" altLang="ko-KR" sz="1400" b="1" kern="1200" baseline="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 / </a:t>
                      </a:r>
                      <a:r>
                        <a:rPr lang="en-US" altLang="ko-KR" sz="1400" b="1" kern="1200" baseline="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+mn-cs"/>
                        </a:rPr>
                        <a:t>Github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https://github.com/dojh555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25168"/>
                  </a:ext>
                </a:extLst>
              </a:tr>
              <a:tr h="79754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1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619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회원가입페이지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/member/joinStep1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로그인페이지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/login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레스토랑페이지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/restaurants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호텔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검색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&amp;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예약 페이지 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/reservation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 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</a:t>
                      </a: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adm</a:t>
                      </a:r>
                      <a:b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</a:t>
                      </a:r>
                      <a:r>
                        <a:rPr lang="en-US" altLang="ko-KR" sz="1100" baseline="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adm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/index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개요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목표 추가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15588" y="623934"/>
            <a:ext cx="884853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개요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벤치마킹 사이트와 같이 예약과 예약 내역을 확인할 수 있는 프로그램 제작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클라이언트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1.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회원가입과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로그인이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2.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로그인시 레스토랑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호텔예약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질의응답이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3.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회원별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레스토랑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호텔예약의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내역을 확인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4.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예약시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포인트의 사용과 적립이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5.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예약 내역에서 예약을 취소할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관리자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]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전체 회원의 목록을 확인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회원의 정보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등급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상태 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를 수정할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예약의 실제 상품인 룸을 등록할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룸을 패키지로 등록하여 검색의 결과로 출력할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레스토랑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호텔의 예약한 내역을 확인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레스토랑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호텔의 예약내역에서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상태변경이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고객질문의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내역을 확인할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고객질문에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대한 답변이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고객질문에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답변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등록시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회원의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마이페이지에서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확인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이벤트를 신규로 등록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수정이 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616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개요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사용기술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기술스택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추가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447873" y="1038786"/>
            <a:ext cx="2481943" cy="248194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JAVA Jre1.8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ver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77012" y="1038785"/>
            <a:ext cx="2481943" cy="248194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tomcat 8.5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ver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677012" y="3790026"/>
            <a:ext cx="2481943" cy="248194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Mysql-Jdbc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8.0.24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ver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79440" y="3790026"/>
            <a:ext cx="2481943" cy="248194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spring 5.0.2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ver</a:t>
            </a:r>
            <a:b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</a:b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906151" y="1038784"/>
            <a:ext cx="2481943" cy="248194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mybatis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3.4.1ver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58155" y="3818695"/>
            <a:ext cx="2481943" cy="248194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나눔바른고딕 Light" panose="020B0603020101020101" pitchFamily="50" charset="-127"/>
                <a:cs typeface="+mn-cs"/>
              </a:rPr>
              <a:t>Junit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나눔바른고딕 Light" panose="020B0603020101020101" pitchFamily="50" charset="-127"/>
                <a:cs typeface="+mn-cs"/>
              </a:rPr>
              <a:t>mockito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나눔바른고딕 Light" panose="020B0603020101020101" pitchFamily="50" charset="-127"/>
                <a:cs typeface="+mn-cs"/>
              </a:rPr>
              <a:t>-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나눔바른고딕 Light" panose="020B0603020101020101" pitchFamily="50" charset="-127"/>
                <a:cs typeface="+mn-cs"/>
              </a:rPr>
              <a:t>junit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나눔바른고딕 Light" panose="020B0603020101020101" pitchFamily="50" charset="-127"/>
                <a:cs typeface="+mn-cs"/>
              </a:rPr>
              <a:t>-Jupiter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나눔바른고딕 Light" panose="020B0603020101020101" pitchFamily="50" charset="-127"/>
                <a:cs typeface="+mn-cs"/>
              </a:rPr>
              <a:t>3.8.0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나눔바른고딕 Light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886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11791622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개요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3layer(Tier)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85" y="833057"/>
            <a:ext cx="1933113" cy="114063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271345" y="1092437"/>
            <a:ext cx="1875119" cy="26905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972" y="494502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브라우저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3212" y="507201"/>
            <a:ext cx="2038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클라이언트 계층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Presentation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layer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3916907" y="1444087"/>
            <a:ext cx="576198" cy="706877"/>
          </a:xfrm>
          <a:prstGeom prst="snip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03492" y="2228052"/>
            <a:ext cx="13676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프리젠테이션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 서버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프론트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엔드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2761" y="2495260"/>
            <a:ext cx="1875119" cy="26905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64628" y="1658666"/>
            <a:ext cx="2123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 계층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Business logic layer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Service layer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한쪽 모서리가 잘린 사각형 28"/>
          <p:cNvSpPr/>
          <p:nvPr/>
        </p:nvSpPr>
        <p:spPr>
          <a:xfrm>
            <a:off x="7086581" y="3010337"/>
            <a:ext cx="576198" cy="706877"/>
          </a:xfrm>
          <a:prstGeom prst="snip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95042" y="3734686"/>
            <a:ext cx="18197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어플리케이션서버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비즈니스로직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엑세스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로직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683914" y="3704975"/>
            <a:ext cx="1875119" cy="26905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36581" y="3119739"/>
            <a:ext cx="1915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계층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DataService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layer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한쪽 모서리가 잘린 사각형 33"/>
          <p:cNvSpPr/>
          <p:nvPr/>
        </p:nvSpPr>
        <p:spPr>
          <a:xfrm>
            <a:off x="10296191" y="3969216"/>
            <a:ext cx="576198" cy="706877"/>
          </a:xfrm>
          <a:prstGeom prst="snip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05684" y="4880452"/>
            <a:ext cx="17572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-DBMS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 백업</a:t>
            </a:r>
          </a:p>
        </p:txBody>
      </p:sp>
      <p:sp>
        <p:nvSpPr>
          <p:cNvPr id="9" name="오른쪽으로 구부러진 화살표 8"/>
          <p:cNvSpPr/>
          <p:nvPr/>
        </p:nvSpPr>
        <p:spPr>
          <a:xfrm rot="6944881">
            <a:off x="2441755" y="135283"/>
            <a:ext cx="541563" cy="2097228"/>
          </a:xfrm>
          <a:prstGeom prst="curvedRightArrow">
            <a:avLst>
              <a:gd name="adj1" fmla="val 0"/>
              <a:gd name="adj2" fmla="val 45713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오른쪽으로 구부러진 화살표 37"/>
          <p:cNvSpPr/>
          <p:nvPr/>
        </p:nvSpPr>
        <p:spPr>
          <a:xfrm rot="6944881">
            <a:off x="5457408" y="1366979"/>
            <a:ext cx="477281" cy="1930808"/>
          </a:xfrm>
          <a:prstGeom prst="curvedRightArrow">
            <a:avLst>
              <a:gd name="adj1" fmla="val 0"/>
              <a:gd name="adj2" fmla="val 45713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오른쪽으로 구부러진 화살표 38"/>
          <p:cNvSpPr/>
          <p:nvPr/>
        </p:nvSpPr>
        <p:spPr>
          <a:xfrm rot="6800080">
            <a:off x="8876102" y="2411961"/>
            <a:ext cx="477281" cy="1930808"/>
          </a:xfrm>
          <a:prstGeom prst="curvedRightArrow">
            <a:avLst>
              <a:gd name="adj1" fmla="val 0"/>
              <a:gd name="adj2" fmla="val 45713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6769" y="972261"/>
            <a:ext cx="1155509" cy="33855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HTTP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82812" y="2044560"/>
            <a:ext cx="595035" cy="33855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응답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20335" y="3194498"/>
            <a:ext cx="1282723" cy="33855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결과값 반환</a:t>
            </a:r>
          </a:p>
        </p:txBody>
      </p:sp>
      <p:sp>
        <p:nvSpPr>
          <p:cNvPr id="40" name="오른쪽으로 구부러진 화살표 39"/>
          <p:cNvSpPr/>
          <p:nvPr/>
        </p:nvSpPr>
        <p:spPr>
          <a:xfrm rot="18456715">
            <a:off x="2252393" y="1603395"/>
            <a:ext cx="541563" cy="2097228"/>
          </a:xfrm>
          <a:prstGeom prst="curvedRightArrow">
            <a:avLst>
              <a:gd name="adj1" fmla="val 0"/>
              <a:gd name="adj2" fmla="val 45713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오른쪽으로 구부러진 화살표 41"/>
          <p:cNvSpPr/>
          <p:nvPr/>
        </p:nvSpPr>
        <p:spPr>
          <a:xfrm rot="17735896">
            <a:off x="5406322" y="3231872"/>
            <a:ext cx="477281" cy="1930808"/>
          </a:xfrm>
          <a:prstGeom prst="curvedRightArrow">
            <a:avLst>
              <a:gd name="adj1" fmla="val 0"/>
              <a:gd name="adj2" fmla="val 45713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오른쪽으로 구부러진 화살표 42"/>
          <p:cNvSpPr/>
          <p:nvPr/>
        </p:nvSpPr>
        <p:spPr>
          <a:xfrm rot="17735896">
            <a:off x="8723191" y="4579779"/>
            <a:ext cx="477281" cy="1930808"/>
          </a:xfrm>
          <a:prstGeom prst="curvedRightArrow">
            <a:avLst>
              <a:gd name="adj1" fmla="val 0"/>
              <a:gd name="adj2" fmla="val 45713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오른쪽으로 구부러진 화살표 43"/>
          <p:cNvSpPr/>
          <p:nvPr/>
        </p:nvSpPr>
        <p:spPr>
          <a:xfrm rot="11181820">
            <a:off x="10948124" y="3995616"/>
            <a:ext cx="565155" cy="1597100"/>
          </a:xfrm>
          <a:prstGeom prst="curvedRightArrow">
            <a:avLst>
              <a:gd name="adj1" fmla="val 0"/>
              <a:gd name="adj2" fmla="val 45713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8678" y="2678782"/>
            <a:ext cx="1155509" cy="33855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HTTP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요청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007628" y="4221020"/>
            <a:ext cx="1005403" cy="33855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쿼리실행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57357" y="3954039"/>
            <a:ext cx="1487908" cy="33855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구성요소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요청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08293" y="5403996"/>
            <a:ext cx="1765227" cy="33855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쿼리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3820938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6109"/>
          <a:ext cx="8128000" cy="244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10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사이트맵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1371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글루맵스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290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7450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글루맵스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(https://www.gloomaps.com/)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를 이용한 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사이트맵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작성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사이트맵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310" y="830067"/>
            <a:ext cx="9470633" cy="54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67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6109"/>
          <a:ext cx="8128000" cy="244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10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프로젝트목록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1371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구글스프레드시트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878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구글 스프레드시트로 작성한 프로젝트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목록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858" y="659978"/>
            <a:ext cx="4125843" cy="5951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35125" y="678239"/>
            <a:ext cx="3913576" cy="59334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8102" y="506779"/>
            <a:ext cx="4106599" cy="2165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64726" y="499073"/>
            <a:ext cx="3983975" cy="2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054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6109"/>
          <a:ext cx="8128000" cy="244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10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프로젝트상세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사용자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-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와이어프레임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1371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발사믹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89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472056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비밀번호 찾기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이름과 전화번호 입력 받아서 아이디 찾기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ajax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를 이용한 비밀 번호 변경 코드 요청 및 이메일 전송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 찾기 이후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아이디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/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비밀번호 창</a:t>
                      </a:r>
                      <a:endParaRPr lang="en-US" altLang="ko-KR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비밀번호 찾기 이후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전송 완료 창 띄우고 메인 창으로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아이디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/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비밀번호 찾기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3" name="내용 개체 틀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3536"/>
            <a:ext cx="9452712" cy="36469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919AF6-13C4-4707-9A85-D82111BD3B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6905" y="4322935"/>
            <a:ext cx="3122060" cy="9816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B78627-BD35-4E21-9766-798FD8A91E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1578" y="4604656"/>
            <a:ext cx="3879525" cy="18350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73AE0B-5C2E-4CAE-A307-8C96FD98BB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1653" y="3662576"/>
            <a:ext cx="2986787" cy="8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14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공통영역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784" y="501521"/>
            <a:ext cx="7796022" cy="60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163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31" y="494501"/>
            <a:ext cx="4341888" cy="61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921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3" y="588722"/>
            <a:ext cx="4213761" cy="58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2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이벤트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5" y="682171"/>
            <a:ext cx="4451470" cy="57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3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라이프스타일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8" y="642331"/>
            <a:ext cx="4143003" cy="57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53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레스토랑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8" y="726616"/>
            <a:ext cx="4482935" cy="53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74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고객서비스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FAQ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82" y="1006901"/>
            <a:ext cx="4340496" cy="50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796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고객서비스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Q&amp;A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636068"/>
            <a:ext cx="4788161" cy="55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18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고객서비스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오시는길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3" y="494501"/>
            <a:ext cx="4393395" cy="59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6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회원가입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" y="601249"/>
            <a:ext cx="5044249" cy="58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10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245203"/>
              </p:ext>
            </p:extLst>
          </p:nvPr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 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페이지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객실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상세보기 버튼 클릭 시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룸 타입 별 상세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페이지로</a:t>
                      </a:r>
                      <a:r>
                        <a:rPr lang="en-US" altLang="ko-KR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이동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lang="ko-KR" altLang="en-US" sz="68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객실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룸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1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 cstate="print"/>
          <a:srcRect b="1778"/>
          <a:stretch/>
        </p:blipFill>
        <p:spPr>
          <a:xfrm>
            <a:off x="253554" y="526390"/>
            <a:ext cx="9430958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69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</a:t>
                      </a:r>
                      <a:b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</a:b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– 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로그인</a:t>
                </a:r>
                <a:endParaRPr kumimoji="0" lang="en-US" altLang="ko-KR" sz="6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4" y="494501"/>
            <a:ext cx="7092625" cy="61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89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C39B0C-325D-44DA-A61C-F9FA1F93226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6109"/>
          <a:ext cx="8128000" cy="244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97338790"/>
                    </a:ext>
                  </a:extLst>
                </a:gridCol>
              </a:tblGrid>
              <a:tr h="10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호텔 </a:t>
                      </a: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델루나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프로젝트상세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관리자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-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와이어프레임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0282"/>
                  </a:ext>
                </a:extLst>
              </a:tr>
              <a:tr h="1371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오븐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5727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416" y="580480"/>
            <a:ext cx="9286875" cy="5886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15EF0E-C0B6-48DC-B569-11D934F16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556" y="3017521"/>
            <a:ext cx="877064" cy="6019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096CB71-04EA-490E-9F21-BDFBF0CAEF1D}"/>
              </a:ext>
            </a:extLst>
          </p:cNvPr>
          <p:cNvSpPr/>
          <p:nvPr/>
        </p:nvSpPr>
        <p:spPr>
          <a:xfrm>
            <a:off x="27355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541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147" y="623934"/>
            <a:ext cx="9439274" cy="4924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172D8E-1183-46A0-8FB0-6E82EA1670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596" y="3017521"/>
            <a:ext cx="854204" cy="601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518A77-552F-4798-A84A-E2A629CA66FB}"/>
              </a:ext>
            </a:extLst>
          </p:cNvPr>
          <p:cNvSpPr/>
          <p:nvPr/>
        </p:nvSpPr>
        <p:spPr>
          <a:xfrm>
            <a:off x="22783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33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467" y="603328"/>
            <a:ext cx="9124950" cy="5886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E6C466-49CC-449F-B299-7F988A5A3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696" y="3017521"/>
            <a:ext cx="877064" cy="601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A65C27-3DE4-4A94-B071-7EF9CE955912}"/>
              </a:ext>
            </a:extLst>
          </p:cNvPr>
          <p:cNvSpPr/>
          <p:nvPr/>
        </p:nvSpPr>
        <p:spPr>
          <a:xfrm>
            <a:off x="27355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6854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275" y="580481"/>
            <a:ext cx="9322408" cy="5733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6ABF81-81C3-4B2C-B4E6-7E5EA05DC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036" y="3017521"/>
            <a:ext cx="877064" cy="601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8FBFA9-0A33-410A-A67F-F06DF9156B22}"/>
              </a:ext>
            </a:extLst>
          </p:cNvPr>
          <p:cNvSpPr/>
          <p:nvPr/>
        </p:nvSpPr>
        <p:spPr>
          <a:xfrm>
            <a:off x="30403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3040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649" y="623934"/>
            <a:ext cx="9263454" cy="57056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82A5B8-CAAC-4160-A6E2-034911750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596" y="3017521"/>
            <a:ext cx="877064" cy="601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8BBCE-CCAC-4CFC-A08B-122C8773927D}"/>
              </a:ext>
            </a:extLst>
          </p:cNvPr>
          <p:cNvSpPr/>
          <p:nvPr/>
        </p:nvSpPr>
        <p:spPr>
          <a:xfrm>
            <a:off x="22021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2536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83" y="623934"/>
            <a:ext cx="9261020" cy="56883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968B5A-DF18-404C-8E44-95C28094C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836" y="3017521"/>
            <a:ext cx="877064" cy="601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D89DA-9A39-4BEC-A164-8AA6E69B1FFC}"/>
              </a:ext>
            </a:extLst>
          </p:cNvPr>
          <p:cNvSpPr/>
          <p:nvPr/>
        </p:nvSpPr>
        <p:spPr>
          <a:xfrm>
            <a:off x="23545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7797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274" y="580480"/>
            <a:ext cx="9401175" cy="5581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D5F22F-A04D-4724-AE77-4C5DE9FC6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076" y="3017521"/>
            <a:ext cx="877064" cy="601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6C6E04-BB13-436B-8DAC-16023C0B8754}"/>
              </a:ext>
            </a:extLst>
          </p:cNvPr>
          <p:cNvSpPr/>
          <p:nvPr/>
        </p:nvSpPr>
        <p:spPr>
          <a:xfrm>
            <a:off x="24307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0230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AE73342-CD98-43F3-A968-D6C1DCB2BCF5}"/>
              </a:ext>
            </a:extLst>
          </p:cNvPr>
          <p:cNvGraphicFramePr>
            <a:graphicFrameLocks noGrp="1"/>
          </p:cNvGraphicFramePr>
          <p:nvPr/>
        </p:nvGraphicFramePr>
        <p:xfrm>
          <a:off x="9896475" y="216326"/>
          <a:ext cx="2083936" cy="56056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1269">
                  <a:extLst>
                    <a:ext uri="{9D8B030D-6E8A-4147-A177-3AD203B41FA5}">
                      <a16:colId xmlns:a16="http://schemas.microsoft.com/office/drawing/2014/main" val="2046799271"/>
                    </a:ext>
                  </a:extLst>
                </a:gridCol>
                <a:gridCol w="1742667">
                  <a:extLst>
                    <a:ext uri="{9D8B030D-6E8A-4147-A177-3AD203B41FA5}">
                      <a16:colId xmlns:a16="http://schemas.microsoft.com/office/drawing/2014/main" val="3010304607"/>
                    </a:ext>
                  </a:extLst>
                </a:gridCol>
              </a:tblGrid>
              <a:tr h="624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DEVELOP Description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305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파일명 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: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화면설계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-</a:t>
                      </a:r>
                      <a:r>
                        <a:rPr lang="ko-KR" altLang="en-US" sz="1100" dirty="0" err="1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화면상세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(</a:t>
                      </a:r>
                      <a:r>
                        <a:rPr lang="ko-KR" altLang="en-US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관리자</a:t>
                      </a:r>
                      <a:r>
                        <a:rPr lang="en-US" altLang="ko-KR" sz="1100" dirty="0"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).pdf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616308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138634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971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57907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01890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742401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46925"/>
                  </a:ext>
                </a:extLst>
              </a:tr>
              <a:tr h="62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854295"/>
                  </a:ext>
                </a:extLst>
              </a:tr>
            </a:tbl>
          </a:graphicData>
        </a:graphic>
      </p:graphicFrame>
      <p:grpSp>
        <p:nvGrpSpPr>
          <p:cNvPr id="1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5FAE0F7B-A28D-43B2-BD27-E0BD6F8AE2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3260" y="216326"/>
            <a:ext cx="9513190" cy="6382280"/>
            <a:chOff x="660249" y="1104543"/>
            <a:chExt cx="6453531" cy="4963340"/>
          </a:xfrm>
        </p:grpSpPr>
        <p:grpSp>
          <p:nvGrpSpPr>
            <p:cNvPr id="18" name="Title Bar">
              <a:extLst>
                <a:ext uri="{FF2B5EF4-FFF2-40B4-BE49-F238E27FC236}">
                  <a16:creationId xmlns:a16="http://schemas.microsoft.com/office/drawing/2014/main" id="{08619831-FAE8-41A7-AD69-A6D00258037F}"/>
                </a:ext>
              </a:extLst>
            </p:cNvPr>
            <p:cNvGrpSpPr/>
            <p:nvPr/>
          </p:nvGrpSpPr>
          <p:grpSpPr>
            <a:xfrm>
              <a:off x="660249" y="1104543"/>
              <a:ext cx="6453530" cy="216330"/>
              <a:chOff x="990598" y="1423195"/>
              <a:chExt cx="6401694" cy="26650"/>
            </a:xfrm>
            <a:solidFill>
              <a:srgbClr val="FFFFFF"/>
            </a:solidFill>
          </p:grpSpPr>
          <p:sp>
            <p:nvSpPr>
              <p:cNvPr id="2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ECFDF21-456D-4965-AB08-DFEE0F68F6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90598" y="1423195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호텔 </a:t>
                </a:r>
                <a:r>
                  <a:rPr kumimoji="0" lang="ko-KR" altLang="en-US" sz="68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델루나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 프로젝트 상세 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(</a:t>
                </a:r>
                <a:r>
                  <a:rPr kumimoji="0" lang="ko-KR" altLang="en-US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관리자</a:t>
                </a:r>
                <a:r>
                  <a:rPr kumimoji="0" lang="en-US" altLang="ko-KR" sz="68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) – </a:t>
                </a:r>
              </a:p>
            </p:txBody>
          </p:sp>
          <p:sp>
            <p:nvSpPr>
              <p:cNvPr id="2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60D6514-324F-4954-ACE3-AF43A9EE4A7A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C6A0355-6B76-46A9-B5D2-B79B98B5F1A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195EA75-E169-47DF-814E-CC7E6A77FDC4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9DB535F-9D1A-4F74-AE08-C65C6E3DEF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504" y="580480"/>
            <a:ext cx="9410700" cy="5886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BFD028-6BD0-46F2-8EF8-6F187F5455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316" y="3017521"/>
            <a:ext cx="877064" cy="601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38EE5D-7B8E-4CF1-80A1-61DDB028AA16}"/>
              </a:ext>
            </a:extLst>
          </p:cNvPr>
          <p:cNvSpPr/>
          <p:nvPr/>
        </p:nvSpPr>
        <p:spPr>
          <a:xfrm>
            <a:off x="258316" y="3710940"/>
            <a:ext cx="694184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8157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6343</Words>
  <Application>Microsoft Office PowerPoint</Application>
  <PresentationFormat>와이드스크린</PresentationFormat>
  <Paragraphs>1727</Paragraphs>
  <Slides>128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128</vt:i4>
      </vt:variant>
    </vt:vector>
  </HeadingPairs>
  <TitlesOfParts>
    <vt:vector size="134" baseType="lpstr">
      <vt:lpstr>나눔고딕</vt:lpstr>
      <vt:lpstr>나눔바른고딕 Light</vt:lpstr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NY</dc:creator>
  <cp:lastModifiedBy>이 상수</cp:lastModifiedBy>
  <cp:revision>352</cp:revision>
  <dcterms:created xsi:type="dcterms:W3CDTF">2021-06-26T06:52:26Z</dcterms:created>
  <dcterms:modified xsi:type="dcterms:W3CDTF">2021-11-21T14:23:03Z</dcterms:modified>
</cp:coreProperties>
</file>